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305" r:id="rId4"/>
    <p:sldId id="260" r:id="rId5"/>
    <p:sldId id="306" r:id="rId6"/>
    <p:sldId id="262" r:id="rId7"/>
    <p:sldId id="263" r:id="rId8"/>
    <p:sldId id="275" r:id="rId9"/>
    <p:sldId id="276" r:id="rId10"/>
    <p:sldId id="277" r:id="rId11"/>
    <p:sldId id="288" r:id="rId12"/>
    <p:sldId id="289" r:id="rId13"/>
    <p:sldId id="290" r:id="rId14"/>
    <p:sldId id="291" r:id="rId15"/>
    <p:sldId id="293" r:id="rId16"/>
    <p:sldId id="295" r:id="rId17"/>
    <p:sldId id="292" r:id="rId18"/>
    <p:sldId id="294" r:id="rId19"/>
    <p:sldId id="296" r:id="rId20"/>
    <p:sldId id="287" r:id="rId21"/>
    <p:sldId id="264" r:id="rId22"/>
    <p:sldId id="265" r:id="rId23"/>
    <p:sldId id="297" r:id="rId24"/>
    <p:sldId id="298" r:id="rId25"/>
    <p:sldId id="299" r:id="rId26"/>
    <p:sldId id="300" r:id="rId27"/>
    <p:sldId id="304" r:id="rId28"/>
    <p:sldId id="301" r:id="rId29"/>
    <p:sldId id="302" r:id="rId30"/>
    <p:sldId id="303" r:id="rId31"/>
    <p:sldId id="267" r:id="rId32"/>
    <p:sldId id="268" r:id="rId33"/>
    <p:sldId id="307" r:id="rId34"/>
    <p:sldId id="308" r:id="rId35"/>
    <p:sldId id="27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" initials="k" lastIdx="1" clrIdx="0">
    <p:extLst>
      <p:ext uri="{19B8F6BF-5375-455C-9EA6-DF929625EA0E}">
        <p15:presenceInfo xmlns:p15="http://schemas.microsoft.com/office/powerpoint/2012/main" userId="kos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43CFD-E3DA-45DD-A2C7-24D0F0FEC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C40C74-3DF1-4D2F-B65A-DF2EAE82A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936B2-5237-46AD-A408-4EC80663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54F5C-DCAD-4C28-A62B-68229B56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66256-6B9C-49B3-8F53-3304FE9A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8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B346F-87A2-4CC6-BCCE-B6C2A54A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76EC54-CD50-4355-BF96-8E6D919F4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EBD23-2E0A-49CD-BC40-35391EBF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85E31-4C0C-44F0-A2CC-DD8EB96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0A209-00E5-4AB0-BD68-7A4BC2E9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3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453369-E902-4400-AAE8-00BA0C9F9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6D66C1-FF7E-4306-B7FA-3253A153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EAA8A-FA5F-4745-8E2D-2C38522E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6F506-4B15-4CD8-AE09-0212768A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8AC7-DA06-49CA-9E3D-1B72DC16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6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088E3-1CDF-43B8-B967-2758B1E6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7EFAD-1CD3-4052-B73D-C8AC98BA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0CE26-910D-45FE-8133-904A2F52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5EFA9-340B-4956-92B5-8F5E3C4D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F2F3B-3A0E-4800-9F51-39012E95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13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B5CF9-B5F1-4D20-B5DE-88D25888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F717BE-680B-4D95-8725-6F8E2B6F3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EACE5-B5A5-44CA-90E5-D4A8FAC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00224-95FD-4D4B-9EEC-9C676E2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DF789-6E1D-49E5-BDE6-F05A819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F6EC-D611-4EB1-B1E3-397E7F4C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3485B-F45D-4ED3-8B9C-B7A297F9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F9CF00-D49C-4BB3-A25D-46A37323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672EC-BF41-4BD1-8E37-C17A6D57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2674CC-12FA-40C4-9818-CDB3AA2C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72CD60-54A9-4291-875A-7B3E13E5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1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817CC-D812-4678-A940-21030F85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D1407-1CA5-48EC-B41A-0C62C39E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479E5E-8A4A-4836-92CE-FA618CF6E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A1454-41CE-48B4-A1E5-42E4E1BE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CB681F-D68B-4296-8287-DBE0F4AA0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815585-7427-4A0E-8FED-E7351AA6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987791-C77C-4235-B9DF-B3585C7C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DED143-0528-453E-BAFF-3ACDE4B8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3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6F936-BCFC-4C5A-A430-42C95C1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998A3E-CD44-46EC-8FA3-4D4870E4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43DFEE-0E01-42D6-89C4-711599AA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18315-75B0-414A-B6D5-84A43C63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6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BCACD-BA8F-4E65-A7C6-22165B51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BDC239-7ECF-436A-B163-213FFBA0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025E7-0F81-4628-818B-79DA275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7AFE-A514-44A1-88CD-5D91C65A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1FD67-8636-4CC7-84BC-4619D4CF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C88B3-E89C-40FE-8EC5-47FDEE7B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DEFED-DCAD-418F-A666-07C29264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BE1B5C-A32E-429C-95F7-6413D554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F60CC-B5FE-4351-BD28-8E4CAB44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3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47DA5-E4A6-444A-922B-3FA170F1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45302C-D433-499C-BA82-1C8F324AF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385931-F442-460F-BDE7-8C6308189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79001-7523-40B0-BFBA-AD2D27FA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0452D6-516E-42FD-9EE3-3FD146B6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A8D5F-111A-42BD-9D54-ECEFA7D9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64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C1D8F2-98C0-4AEF-8370-3CB0ED6D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371C5-E7F4-4980-9113-A0AC1AD81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6ED11-72D6-4F68-8C9F-51C3D5D70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89D41-0C69-4044-A845-994CE5C5D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4A3FC-F9D9-44E4-A6C8-CA6D5B4EE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2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3B669-4C72-4E8A-A27C-C38E35B75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4</a:t>
            </a:r>
            <a:r>
              <a:rPr lang="ko-KR" altLang="en-US" sz="4000" dirty="0"/>
              <a:t>조 새벽코딩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4000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79AA9-F166-45FF-8892-F7031CB5B8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전자 제품 재고관리 </a:t>
            </a:r>
            <a:r>
              <a:rPr lang="en-US" altLang="ko-KR" dirty="0"/>
              <a:t>ERP </a:t>
            </a:r>
            <a:r>
              <a:rPr lang="ko-KR" altLang="en-US" dirty="0"/>
              <a:t>시스템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66805-6648-4C3B-B73E-2379D4E7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10302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990CBAF-6B35-4E7F-84D8-FA57E0BB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12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DDFFBB-910F-4254-ADE9-470899C6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FC0DE2A-D938-48B2-A8A1-870F8C30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10219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123293-9F10-4B06-A79D-A5A21FDC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2E89131-AC30-4A8B-8757-7106FD26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27" y="478313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01EA5C-89CA-4B03-A974-5C9194B2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565866-92C2-4F64-8966-1F298F1F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47815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34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7E54DF-0A8B-4ED2-B5C6-21C6EE456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810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B1BC52-E0C1-49B4-99C2-261B07599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15216" cy="1810003"/>
          </a:xfrm>
          <a:prstGeom prst="rect">
            <a:avLst/>
          </a:prstGeom>
        </p:spPr>
      </p:pic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20129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00484F0E-01E1-4400-A946-2824E0B4C96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68A5EC-4EEB-4759-8DE5-83FCC816D7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6CCAA5-74C9-43A2-8A60-2ACD5BEC7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80032D6-89B6-4BDF-8623-C374D9496C36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B46F4C2-EBA5-4D2F-B456-5DC008C502A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5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3273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07109ED-FAAE-4A17-9AE8-6E4078A7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77216" cy="150516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CC407F-412C-4233-9C0B-E8DD2F394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05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3D78A1-54AB-4C64-9231-E1A151976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0527963-A566-4588-900A-B3C0667D02F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170E30-DC9E-423F-8800-1A7F54779D3C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D3E7A2-641B-46FB-B449-5A212E01FCED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353922D-91EA-4638-97CE-F1182C91D1F8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0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6E7A03-26E8-4415-B274-3A90EC122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3D00FA-0918-4F54-A369-4C3538FC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9C858D72-871A-4097-9939-D38D662B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16221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T_ITEM_NO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T_ITEM_REG_DATE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T_BUILD_DAY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T_POWER_CONSUM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T_ITEM_SIZE_X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T_ITEM_SIZE_Z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T_PIC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3EF53E3-CA7E-413A-B101-961009CC0BF5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B062076-B651-441D-B066-7D3A37F7F960}"/>
              </a:ext>
            </a:extLst>
          </p:cNvPr>
          <p:cNvSpPr/>
          <p:nvPr/>
        </p:nvSpPr>
        <p:spPr>
          <a:xfrm>
            <a:off x="5463722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6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64189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T_STOCK_OUT_CNT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B5C4D8B-9F24-4DA1-99B4-60E4C524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790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98E24F-A5E1-4399-A3EB-6D4E970D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05689" cy="1790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6F6B0E-98CD-4EE9-A04C-E6FFFEF8A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3D2ED02-58DE-43F0-BD32-9EB93A4D6D75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893346-10FD-4743-89AC-DB3F0610D590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DE00D0-176C-43DD-AA18-74B92C2E1FA0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C37C67-9C50-46F8-9C4A-F4CC6C5330F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0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21104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A029D37-74E1-47B7-AD45-075AEBA9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8674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4799F4-B996-4B3D-B2FA-8D68FE6B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F52F-A999-4768-A895-600E6EA6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41015A-B799-4430-B581-D293BF76A43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5AEB92-A3CB-452D-8C89-D86CEA42E1F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8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8E2EA9-67B5-479C-BD5B-7AE36759C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8D6000-421B-48A9-AF5B-5C8E1DC8B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3" name="표 33">
            <a:extLst>
              <a:ext uri="{FF2B5EF4-FFF2-40B4-BE49-F238E27FC236}">
                <a16:creationId xmlns:a16="http://schemas.microsoft.com/office/drawing/2014/main" id="{1F97812D-B02F-467F-9637-03ACBCE1B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35405"/>
              </p:ext>
            </p:extLst>
          </p:nvPr>
        </p:nvGraphicFramePr>
        <p:xfrm>
          <a:off x="5366327" y="1252644"/>
          <a:ext cx="5997073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5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P_ITEM_NO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P_ITEM_REG_DATE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P_BUILD_DAY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P_POWER_CONSUM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P_ITEM_SIZE_X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P_ITEM_SIZE_Z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P_PIC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2CF239E6-2140-40B2-84BF-19F9DE23638F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B01F55-3C12-4282-A155-9FE3478336DA}"/>
              </a:ext>
            </a:extLst>
          </p:cNvPr>
          <p:cNvSpPr/>
          <p:nvPr/>
        </p:nvSpPr>
        <p:spPr>
          <a:xfrm>
            <a:off x="5454485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9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4427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P_STOCK_OUT_CNT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06E4711-0BD7-4A15-B812-1FE43B55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2" y="1252644"/>
            <a:ext cx="3343742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356BBB-AD47-4FA0-8D51-A6E76CC87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5" y="3838645"/>
            <a:ext cx="3496163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DC3532-D5C3-4CA9-A273-BA0B2B571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729A88A-7C58-4A93-A14C-B6F800A62124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17D55-1920-42F2-9158-9E20E9AC2E63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7D4BD0-254F-43D7-874E-B1C38D7C1B9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4366B8-2941-4D95-B2A6-C6B9A0F2AAD7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534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AB89517-CF18-4358-9ED4-3575FECAB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915321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AE6BA7-B3FA-4FEC-A018-7A0ABA67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3838645"/>
            <a:ext cx="4191585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A82BFF-5253-44B7-85EA-C17ABCD62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FA4BDF3-9081-4F87-893E-0B85483B1345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CD255F-C7A7-41AE-BD8F-C3D5AF847ED5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4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E1616B39-353D-47C0-93E4-7B0D335E2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199219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모바일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모바일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6710E0A-EE27-4369-AC2A-7A1E5B2E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E039B4-F844-46B7-A8E4-9CF35AC7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84309" cy="525643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1769C6E-7EDF-4E4D-B81A-C9DC7C212C0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D724D8-496E-4EA2-820C-B0BB51E8648A}"/>
              </a:ext>
            </a:extLst>
          </p:cNvPr>
          <p:cNvSpPr/>
          <p:nvPr/>
        </p:nvSpPr>
        <p:spPr>
          <a:xfrm>
            <a:off x="5472959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0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98681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5E922EC-233E-4907-BA2E-6D7E37E1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72321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B509EF-8B3F-4D34-9FEE-AD8BDCD7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24742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128836-58F4-4DD6-BEBD-2CBEA9712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ECD7FFB-9C87-4834-BE40-73CE4F8BD6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CBCD26-FD0E-4619-AD82-0F6681B39FC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9A3AA9-066F-4892-854D-2D182E5EF6EF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47CECA3-15FE-4779-BEEF-1D8346865A0D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※.</a:t>
            </a:r>
            <a:r>
              <a:rPr lang="ko-KR" altLang="en-US" dirty="0"/>
              <a:t>목차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1989268" y="1611582"/>
            <a:ext cx="10515600" cy="43657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팀원 및 역할 소개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프로젝트 개요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적용기술 및 개발환경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데이터베이스 설계서</a:t>
            </a:r>
            <a:r>
              <a:rPr lang="en-US" altLang="ko-KR" sz="2400" dirty="0"/>
              <a:t>(ERD)</a:t>
            </a:r>
          </a:p>
          <a:p>
            <a:endParaRPr lang="en-US" altLang="ko-KR" sz="2400" dirty="0"/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테이블 설계서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6. </a:t>
            </a:r>
            <a:r>
              <a:rPr lang="ko-KR" altLang="en-US" sz="2400" dirty="0"/>
              <a:t>화면 </a:t>
            </a:r>
            <a:r>
              <a:rPr lang="en-US" altLang="ko-KR" sz="2400" dirty="0" err="1"/>
              <a:t>ui</a:t>
            </a:r>
            <a:r>
              <a:rPr lang="en-US" altLang="ko-KR" sz="2400" dirty="0"/>
              <a:t>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1BC0A8-D422-4020-A30D-F9EEE426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46" y="-1"/>
            <a:ext cx="748937" cy="7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8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73274-3B46-43F3-A82F-E09DF045A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067478" cy="4124901"/>
          </a:xfrm>
          <a:prstGeom prst="rect">
            <a:avLst/>
          </a:prstGeom>
        </p:spPr>
      </p:pic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5B2C6F4E-CB3B-4DB3-B226-BD3C8B88D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3019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92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771109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688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BOARD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게시판에 사용자들이 올린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작성글을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관리하는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테이블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SUBJECT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제목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WRITER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CONTENT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내용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PWD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비밀번호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EMAIL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 이메일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작성날짜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default </a:t>
                      </a: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</a:rPr>
                        <a:t>sysdate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READCOUNT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조회수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GROUP_NO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게시글의 소속 그룹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화면 출력 순서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PRINT_LEVEL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댓글 들여쓰기 레벨 단계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이미지파일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DC67C3DC-3F0D-437C-BBBC-B3700208A852}"/>
              </a:ext>
            </a:extLst>
          </p:cNvPr>
          <p:cNvSpPr/>
          <p:nvPr/>
        </p:nvSpPr>
        <p:spPr>
          <a:xfrm>
            <a:off x="1505940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BCB8C-1F74-4FE3-968B-280359CC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886BA5D-F64F-4087-9C48-D21E445346F1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1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68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홈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90838"/>
            <a:ext cx="10515601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홈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스케쥴 관리 및 재고요약을 통한 대략적인 상황 파악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 일부 확인 등과 같이 </a:t>
            </a:r>
            <a:r>
              <a:rPr lang="ko-KR" altLang="en-US" sz="1600" b="1" dirty="0">
                <a:solidFill>
                  <a:srgbClr val="FF0000"/>
                </a:solidFill>
              </a:rPr>
              <a:t>재고관리 분야</a:t>
            </a:r>
            <a:r>
              <a:rPr lang="ko-KR" altLang="en-US" sz="1200" dirty="0"/>
              <a:t>의 다양한 정보를 눈으로 확인하게 함으로서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사용자의 재고관리를 전체적으로 돕기 위한 </a:t>
            </a:r>
            <a:r>
              <a:rPr lang="en-US" altLang="ko-KR" sz="1200" dirty="0"/>
              <a:t>UI </a:t>
            </a:r>
            <a:r>
              <a:rPr lang="ko-KR" altLang="en-US" sz="1200" dirty="0"/>
              <a:t>화면 구성으로 설정하여 궁극적으로 본 시스템의 사용자에게 </a:t>
            </a:r>
            <a:r>
              <a:rPr lang="ko-KR" altLang="en-US" sz="1600" b="1" dirty="0">
                <a:solidFill>
                  <a:srgbClr val="FF0000"/>
                </a:solidFill>
              </a:rPr>
              <a:t>편의성을 제공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9299E-60E7-44C1-8A60-73694D5B2736}"/>
              </a:ext>
            </a:extLst>
          </p:cNvPr>
          <p:cNvSpPr/>
          <p:nvPr/>
        </p:nvSpPr>
        <p:spPr>
          <a:xfrm>
            <a:off x="7823201" y="1138409"/>
            <a:ext cx="3530598" cy="40474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코드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제품 이름 검색 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제품 코드</a:t>
            </a:r>
            <a:r>
              <a:rPr lang="en-US" altLang="ko-KR" sz="1000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이름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기입으로 </a:t>
            </a:r>
            <a:r>
              <a:rPr lang="ko-KR" altLang="en-US" sz="1200" b="1" dirty="0">
                <a:solidFill>
                  <a:srgbClr val="C00000"/>
                </a:solidFill>
              </a:rPr>
              <a:t>해당 제품</a:t>
            </a:r>
            <a:r>
              <a:rPr lang="ko-KR" altLang="en-US" sz="1000" dirty="0">
                <a:solidFill>
                  <a:schemeClr val="tx1"/>
                </a:solidFill>
              </a:rPr>
              <a:t> 만 출력 검색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고객 센터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수정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선택 시 </a:t>
            </a:r>
            <a:r>
              <a:rPr lang="en-US" altLang="ko-KR" sz="1000" dirty="0">
                <a:solidFill>
                  <a:schemeClr val="tx1"/>
                </a:solidFill>
              </a:rPr>
              <a:t>ERP </a:t>
            </a:r>
            <a:r>
              <a:rPr lang="ko-KR" altLang="en-US" sz="1000" dirty="0">
                <a:solidFill>
                  <a:schemeClr val="tx1"/>
                </a:solidFill>
              </a:rPr>
              <a:t>사용자를 위한 고객센터로 연결해주기 위한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</a:t>
            </a:r>
            <a:r>
              <a:rPr lang="ko-KR" altLang="en-US" sz="1200" b="1" dirty="0">
                <a:solidFill>
                  <a:srgbClr val="FF0000"/>
                </a:solidFill>
              </a:rPr>
              <a:t>로그아웃</a:t>
            </a:r>
            <a:r>
              <a:rPr lang="ko-KR" altLang="en-US" sz="1000" dirty="0">
                <a:solidFill>
                  <a:schemeClr val="tx1"/>
                </a:solidFill>
              </a:rPr>
              <a:t> 여부 선택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지점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관리 </a:t>
            </a:r>
            <a:r>
              <a:rPr lang="ko-KR" altLang="en-US" sz="1200" b="1" dirty="0">
                <a:solidFill>
                  <a:srgbClr val="0070C0"/>
                </a:solidFill>
              </a:rPr>
              <a:t>지점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홈 화면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  <a:r>
              <a:rPr lang="ko-KR" altLang="en-US" sz="1000" dirty="0">
                <a:solidFill>
                  <a:schemeClr val="tx1"/>
                </a:solidFill>
              </a:rPr>
              <a:t> 시 홈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스케쥴 달력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사용자 스케줄에 대한 등록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및 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en-US" altLang="ko-KR" sz="1200" b="1" dirty="0">
                <a:solidFill>
                  <a:srgbClr val="FF0000"/>
                </a:solidFill>
              </a:rPr>
              <a:t>/ </a:t>
            </a:r>
            <a:r>
              <a:rPr lang="ko-KR" altLang="en-US" sz="1200" b="1" dirty="0">
                <a:solidFill>
                  <a:srgbClr val="FF0000"/>
                </a:solidFill>
              </a:rPr>
              <a:t>삭제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게시판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게시판 최근 게시글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8. </a:t>
            </a:r>
            <a:r>
              <a:rPr lang="ko-KR" altLang="en-US" sz="1400" b="1" dirty="0">
                <a:solidFill>
                  <a:schemeClr val="tx1"/>
                </a:solidFill>
              </a:rPr>
              <a:t>재고 요약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중요 </a:t>
            </a:r>
            <a:r>
              <a:rPr lang="ko-KR" altLang="en-US" sz="1200" b="1" dirty="0">
                <a:solidFill>
                  <a:srgbClr val="0070C0"/>
                </a:solidFill>
              </a:rPr>
              <a:t>재고사항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DA5C1-F479-4460-8E3D-112D4474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897E1B-B4FA-47AE-B862-00547B56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47683"/>
            <a:ext cx="6985002" cy="4047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1A3BAA7-5D6C-4D6B-A276-2D3197673687}"/>
              </a:ext>
            </a:extLst>
          </p:cNvPr>
          <p:cNvSpPr/>
          <p:nvPr/>
        </p:nvSpPr>
        <p:spPr>
          <a:xfrm>
            <a:off x="2607126" y="153086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80B9D3-F4F4-4D42-A96E-6B4948ED9765}"/>
              </a:ext>
            </a:extLst>
          </p:cNvPr>
          <p:cNvSpPr/>
          <p:nvPr/>
        </p:nvSpPr>
        <p:spPr>
          <a:xfrm>
            <a:off x="4988218" y="153818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3CCBA2-4411-40BD-85E5-EC2706309EBA}"/>
              </a:ext>
            </a:extLst>
          </p:cNvPr>
          <p:cNvSpPr/>
          <p:nvPr/>
        </p:nvSpPr>
        <p:spPr>
          <a:xfrm>
            <a:off x="6502116" y="14962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3235A9-B82D-4F13-84E9-877A13BFCF53}"/>
              </a:ext>
            </a:extLst>
          </p:cNvPr>
          <p:cNvSpPr/>
          <p:nvPr/>
        </p:nvSpPr>
        <p:spPr>
          <a:xfrm>
            <a:off x="7264981" y="16187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6366E13-3575-436C-B8D3-35A212BF5166}"/>
              </a:ext>
            </a:extLst>
          </p:cNvPr>
          <p:cNvSpPr/>
          <p:nvPr/>
        </p:nvSpPr>
        <p:spPr>
          <a:xfrm>
            <a:off x="1067957" y="18865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B0C01B-C778-4B8E-90C5-BE6A676ABC77}"/>
              </a:ext>
            </a:extLst>
          </p:cNvPr>
          <p:cNvSpPr/>
          <p:nvPr/>
        </p:nvSpPr>
        <p:spPr>
          <a:xfrm>
            <a:off x="1067957" y="240528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61750F-F3B3-4007-9CBC-0F1A8C274517}"/>
              </a:ext>
            </a:extLst>
          </p:cNvPr>
          <p:cNvSpPr/>
          <p:nvPr/>
        </p:nvSpPr>
        <p:spPr>
          <a:xfrm>
            <a:off x="6096000" y="234978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8656EA4-0E93-40E9-853E-F4495F2C1510}"/>
              </a:ext>
            </a:extLst>
          </p:cNvPr>
          <p:cNvSpPr/>
          <p:nvPr/>
        </p:nvSpPr>
        <p:spPr>
          <a:xfrm>
            <a:off x="6096000" y="300240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0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통합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 시</a:t>
            </a:r>
            <a:r>
              <a:rPr lang="ko-KR" altLang="en-US" sz="1000" dirty="0">
                <a:solidFill>
                  <a:schemeClr val="tx1"/>
                </a:solidFill>
              </a:rPr>
              <a:t> 통합검색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세부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창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텍스트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체크박스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셀렉트</a:t>
            </a:r>
            <a:r>
              <a:rPr lang="ko-KR" altLang="en-US" sz="1000" dirty="0">
                <a:solidFill>
                  <a:schemeClr val="tx1"/>
                </a:solidFill>
              </a:rPr>
              <a:t> 등의 </a:t>
            </a:r>
            <a:r>
              <a:rPr lang="ko-KR" altLang="en-US" sz="1200" b="1" dirty="0">
                <a:solidFill>
                  <a:srgbClr val="0070C0"/>
                </a:solidFill>
              </a:rPr>
              <a:t>기능</a:t>
            </a:r>
            <a:r>
              <a:rPr lang="ko-KR" altLang="en-US" sz="1000" dirty="0">
                <a:solidFill>
                  <a:schemeClr val="tx1"/>
                </a:solidFill>
              </a:rPr>
              <a:t> 통한 세부적인 </a:t>
            </a:r>
            <a:r>
              <a:rPr lang="ko-KR" altLang="en-US" sz="1200" b="1" dirty="0">
                <a:solidFill>
                  <a:srgbClr val="FF0000"/>
                </a:solidFill>
              </a:rPr>
              <a:t>검색 기능</a:t>
            </a:r>
            <a:r>
              <a:rPr lang="ko-KR" altLang="en-US" sz="1000" dirty="0">
                <a:solidFill>
                  <a:schemeClr val="tx1"/>
                </a:solidFill>
              </a:rPr>
              <a:t> 부여 설정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재고 품목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 저장되어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 리스트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나열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검색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제품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5E796BB-0EC4-46BD-AE9C-CDFC7DE0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146171"/>
            <a:ext cx="6984997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2331006" y="185429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264094" y="255722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324293" y="413843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4330695" y="3610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23195D-E1E5-4906-8DF1-364D093E51B3}"/>
              </a:ext>
            </a:extLst>
          </p:cNvPr>
          <p:cNvSpPr/>
          <p:nvPr/>
        </p:nvSpPr>
        <p:spPr>
          <a:xfrm>
            <a:off x="5886929" y="387863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36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제품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FC806D-DC48-4948-9553-F977BB38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1" y="1133149"/>
            <a:ext cx="6996563" cy="4044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2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</a:t>
            </a:r>
            <a:r>
              <a:rPr lang="ko-KR" altLang="en-US" sz="1200" b="1" dirty="0">
                <a:solidFill>
                  <a:srgbClr val="0070C0"/>
                </a:solidFill>
              </a:rPr>
              <a:t>대분류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가전</a:t>
            </a:r>
            <a:r>
              <a:rPr lang="en-US" altLang="ko-KR" sz="1000" dirty="0">
                <a:solidFill>
                  <a:schemeClr val="tx1"/>
                </a:solidFill>
              </a:rPr>
              <a:t>, TV, PC, </a:t>
            </a:r>
            <a:r>
              <a:rPr lang="ko-KR" altLang="en-US" sz="1000" dirty="0">
                <a:solidFill>
                  <a:schemeClr val="tx1"/>
                </a:solidFill>
              </a:rPr>
              <a:t>모바일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0CDFF-52A9-4497-8E2A-02956DC7F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5" y="1133668"/>
            <a:ext cx="6994326" cy="4043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7C87402-E285-4AF1-A47E-741C73A35DBD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E93A63-AFA0-4B5A-AF1D-8513F87C66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040B636-E5CC-4505-BCD1-CB7E3E0C41A1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BAAFBAC-98E1-47C7-927C-204E445CFC2D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C70B5C-A119-4288-8BDA-DE256EB3A77E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0EA35D-2002-4F98-AD78-D06F39F27CB7}"/>
              </a:ext>
            </a:extLst>
          </p:cNvPr>
          <p:cNvSpPr/>
          <p:nvPr/>
        </p:nvSpPr>
        <p:spPr>
          <a:xfrm>
            <a:off x="3698794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4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2C64D9-DDB0-4302-A65C-0B1D5957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0612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53B4EF0-CC75-467A-9A61-87A7595E6C11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F788195-98A7-4FFE-B6B5-242DA942D632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215A31-6803-4292-8508-D9D96E45BFAF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8BEB8D-F2B9-41C3-94B9-0A57CAE97622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006CD1B-2038-4B2F-B224-801D4E3DA87A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5A0263-5BF7-49F9-8551-679EE0E8610E}"/>
              </a:ext>
            </a:extLst>
          </p:cNvPr>
          <p:cNvSpPr/>
          <p:nvPr/>
        </p:nvSpPr>
        <p:spPr>
          <a:xfrm>
            <a:off x="3864257" y="366352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6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중분류의 </a:t>
            </a:r>
            <a:r>
              <a:rPr lang="ko-KR" altLang="en-US" sz="1200" b="1" dirty="0">
                <a:solidFill>
                  <a:srgbClr val="0070C0"/>
                </a:solidFill>
              </a:rPr>
              <a:t>소분류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2)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BE9A1-5184-4D9F-A742-A23CB9D0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139061"/>
            <a:ext cx="6984998" cy="4038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5419F05-64C1-43B3-8DA8-6E960F22693A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5431CEE-5074-44EA-A7A3-4DD57FA0F9CF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930FE0-16FE-4DAE-A358-9A72E59BA374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B122AA7-5B72-4ED5-8DC3-A9EF151FBE37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77D52-3B8E-4BE8-8AA1-83B0F0641B89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FF6398-1EF8-48CE-8D22-31F8F40868CB}"/>
              </a:ext>
            </a:extLst>
          </p:cNvPr>
          <p:cNvSpPr/>
          <p:nvPr/>
        </p:nvSpPr>
        <p:spPr>
          <a:xfrm>
            <a:off x="3977470" y="365481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9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가전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가전 클릭</a:t>
            </a:r>
            <a:r>
              <a:rPr lang="ko-KR" altLang="en-US" sz="1000" dirty="0">
                <a:solidFill>
                  <a:schemeClr val="tx1"/>
                </a:solidFill>
              </a:rPr>
              <a:t> 시 가전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가전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가전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카테고리 중 가전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264200" y="201662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가전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493818" y="2318216"/>
            <a:ext cx="513268" cy="170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가전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6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(TV-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TV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TV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TV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33470" y="21637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TV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605942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TV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6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(PC-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PC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PC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PC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10381" y="216370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DCB326-B975-4B49-9192-92A5D104CB7D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PC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A2A4E-5135-45B0-A449-398C503BFDBC}"/>
              </a:ext>
            </a:extLst>
          </p:cNvPr>
          <p:cNvSpPr/>
          <p:nvPr/>
        </p:nvSpPr>
        <p:spPr>
          <a:xfrm>
            <a:off x="2587470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PC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9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팀원 및 역할 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8BB6E976-FB6E-4504-95C8-82EB2442A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89165"/>
              </p:ext>
            </p:extLst>
          </p:nvPr>
        </p:nvGraphicFramePr>
        <p:xfrm>
          <a:off x="1159360" y="986982"/>
          <a:ext cx="10171052" cy="566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763">
                  <a:extLst>
                    <a:ext uri="{9D8B030D-6E8A-4147-A177-3AD203B41FA5}">
                      <a16:colId xmlns:a16="http://schemas.microsoft.com/office/drawing/2014/main" val="226079720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516405431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64156394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211604443"/>
                    </a:ext>
                  </a:extLst>
                </a:gridCol>
              </a:tblGrid>
              <a:tr h="1497620">
                <a:tc>
                  <a:txBody>
                    <a:bodyPr/>
                    <a:lstStyle/>
                    <a:p>
                      <a:pPr latinLnBrk="1"/>
                      <a:endParaRPr lang="en-US" altLang="ko-KR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857635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이성우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/>
                        <a:t>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오세황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 err="1"/>
                        <a:t>부팀장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송효재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최현준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0329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DB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 및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총괄기획</a:t>
                      </a:r>
                    </a:p>
                    <a:p>
                      <a:pPr lvl="0" algn="l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통합기능구현</a:t>
                      </a:r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  <a:endParaRPr lang="en-US" altLang="ko-KR" sz="1400" dirty="0"/>
                    </a:p>
                    <a:p>
                      <a:pPr lvl="0" latinLnBrk="1"/>
                      <a:r>
                        <a:rPr lang="en-US" altLang="ko-KR" sz="1400" dirty="0"/>
                        <a:t>    - DB </a:t>
                      </a:r>
                      <a:r>
                        <a:rPr lang="ko-KR" altLang="en-US" sz="1400" dirty="0"/>
                        <a:t>설계 및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화면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설계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통합 기능 구현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재고검색</a:t>
                      </a:r>
                      <a:r>
                        <a:rPr lang="en-US" altLang="ko-KR" sz="1400" dirty="0"/>
                        <a:t>JSP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vl="0"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게시판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 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개발환경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PPT </a:t>
                      </a:r>
                      <a:r>
                        <a:rPr lang="ko-KR" altLang="en-US" sz="1400" dirty="0"/>
                        <a:t>작성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41970"/>
                  </a:ext>
                </a:extLst>
              </a:tr>
              <a:tr h="149762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00119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주영일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장영일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황성준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심영섭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96051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통합 검색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검색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atinLnBrk="1"/>
                      <a:r>
                        <a:rPr lang="ko-KR" altLang="en-US" sz="1400" dirty="0"/>
                        <a:t> 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재고 입출고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샘플데이터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JSP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개발환경 구축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샘플데이터 총괄 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검색기능구현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 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709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5231AC2-A2AE-4949-A8C7-277EEDEF0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94" y="115148"/>
            <a:ext cx="555737" cy="555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6804BC-A3CA-4F60-9CDF-9CCD72F11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3" y="1015760"/>
            <a:ext cx="1103135" cy="1470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E874BE-D7C7-4E4D-987D-08889CC1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73" y="986981"/>
            <a:ext cx="1138621" cy="1499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F728AC-6739-4F30-B4AC-D3147A588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52" y="976920"/>
            <a:ext cx="1202050" cy="150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09008-AABA-4550-B75E-C0A78ABC4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50" y="1047793"/>
            <a:ext cx="1078992" cy="1438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8C17A0-954B-4985-91E1-DCCB98F77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4" y="3878334"/>
            <a:ext cx="1078992" cy="14386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D7F21F-4317-4593-AC0A-2B7CD4278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98" y="3878334"/>
            <a:ext cx="1078992" cy="1438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D7B3D2-3EB3-4A4E-92CD-34D60D4C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72" y="3818073"/>
            <a:ext cx="1131010" cy="149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37E0B3-A8F4-4456-BA57-1462E914B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50" y="3818073"/>
            <a:ext cx="1125220" cy="1498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7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모바일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모바일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 클릭</a:t>
            </a:r>
            <a:r>
              <a:rPr lang="ko-KR" altLang="en-US" sz="1000" dirty="0">
                <a:solidFill>
                  <a:schemeClr val="tx1"/>
                </a:solidFill>
              </a:rPr>
              <a:t> 시 모바일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모바일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121730" y="21234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6376D-B83E-4D3E-9CDA-EB221B26F18E}"/>
              </a:ext>
            </a:extLst>
          </p:cNvPr>
          <p:cNvSpPr/>
          <p:nvPr/>
        </p:nvSpPr>
        <p:spPr>
          <a:xfrm>
            <a:off x="966225" y="2373090"/>
            <a:ext cx="740475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모바일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D0B942-72BD-44C2-81A3-96CB48CFE1CB}"/>
              </a:ext>
            </a:extLst>
          </p:cNvPr>
          <p:cNvSpPr/>
          <p:nvPr/>
        </p:nvSpPr>
        <p:spPr>
          <a:xfrm>
            <a:off x="2341698" y="2300525"/>
            <a:ext cx="693096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모바일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0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5488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게시판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1273" y="5190838"/>
            <a:ext cx="10522527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각 관리자 사용자들 간 </a:t>
            </a:r>
            <a:r>
              <a:rPr lang="ko-KR" altLang="en-US" sz="1600" b="1" dirty="0">
                <a:solidFill>
                  <a:srgbClr val="0070C0"/>
                </a:solidFill>
              </a:rPr>
              <a:t>커뮤니케이션</a:t>
            </a:r>
            <a:r>
              <a:rPr lang="ko-KR" altLang="en-US" sz="1200" dirty="0"/>
              <a:t>이 가능하도록 설계된 페이지</a:t>
            </a:r>
          </a:p>
          <a:p>
            <a:pPr marL="0" indent="0">
              <a:buNone/>
            </a:pPr>
            <a:r>
              <a:rPr lang="ko-KR" altLang="en-US" sz="1200" dirty="0"/>
              <a:t>사용자들 간의 자유로운 커뮤니케이션을 목적으로 하여 </a:t>
            </a:r>
            <a:r>
              <a:rPr lang="ko-KR" altLang="en-US" sz="1600" b="1" dirty="0">
                <a:solidFill>
                  <a:srgbClr val="FF0000"/>
                </a:solidFill>
              </a:rPr>
              <a:t>설계</a:t>
            </a:r>
            <a:r>
              <a:rPr lang="ko-KR" altLang="en-US" sz="1200" dirty="0"/>
              <a:t>되었음</a:t>
            </a:r>
            <a:r>
              <a:rPr lang="en-US" altLang="ko-KR" sz="1200" dirty="0"/>
              <a:t>  </a:t>
            </a: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질문</a:t>
            </a:r>
            <a:r>
              <a:rPr lang="en-US" altLang="ko-KR" sz="1200" dirty="0"/>
              <a:t>/</a:t>
            </a:r>
            <a:r>
              <a:rPr lang="ko-KR" altLang="en-US" sz="1200" dirty="0"/>
              <a:t>자유 주제 글</a:t>
            </a:r>
          </a:p>
          <a:p>
            <a:pPr marL="0" indent="0">
              <a:buNone/>
            </a:pPr>
            <a:r>
              <a:rPr lang="ko-KR" altLang="en-US" sz="1200" dirty="0"/>
              <a:t>게시글의 등록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</a:t>
            </a:r>
            <a:r>
              <a:rPr lang="en-US" altLang="ko-KR" sz="1200" dirty="0"/>
              <a:t>/ </a:t>
            </a:r>
            <a:r>
              <a:rPr lang="ko-KR" altLang="en-US" sz="1200" dirty="0"/>
              <a:t>수정이 가능하고 상세보기로 더 자세한 내용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37BF4-D7AE-48F5-B7CE-F6AE6712CD81}"/>
              </a:ext>
            </a:extLst>
          </p:cNvPr>
          <p:cNvSpPr/>
          <p:nvPr/>
        </p:nvSpPr>
        <p:spPr>
          <a:xfrm>
            <a:off x="7823198" y="1137008"/>
            <a:ext cx="3530602" cy="4052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게시판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err="1">
                <a:solidFill>
                  <a:schemeClr val="tx1"/>
                </a:solidFill>
              </a:rPr>
              <a:t>새글</a:t>
            </a:r>
            <a:r>
              <a:rPr lang="ko-KR" altLang="en-US" sz="1200" b="1" dirty="0">
                <a:solidFill>
                  <a:schemeClr val="tx1"/>
                </a:solidFill>
              </a:rPr>
              <a:t> 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 err="1">
                <a:solidFill>
                  <a:srgbClr val="0070C0"/>
                </a:solidFill>
              </a:rPr>
              <a:t>새글</a:t>
            </a:r>
            <a:r>
              <a:rPr lang="ko-KR" altLang="en-US" sz="1200" b="1" dirty="0">
                <a:solidFill>
                  <a:srgbClr val="0070C0"/>
                </a:solidFill>
              </a:rPr>
              <a:t> 쓰기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총 검색 개수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총 검색된 </a:t>
            </a:r>
            <a:r>
              <a:rPr lang="ko-KR" altLang="en-US" sz="1200" b="1" dirty="0">
                <a:solidFill>
                  <a:srgbClr val="0070C0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 개수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행 보기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</a:t>
            </a:r>
            <a:r>
              <a:rPr lang="ko-KR" altLang="en-US" sz="1200" b="1" dirty="0">
                <a:solidFill>
                  <a:srgbClr val="0070C0"/>
                </a:solidFill>
              </a:rPr>
              <a:t>행</a:t>
            </a:r>
            <a:r>
              <a:rPr lang="ko-KR" altLang="en-US" sz="1000" dirty="0">
                <a:solidFill>
                  <a:schemeClr val="tx1"/>
                </a:solidFill>
              </a:rPr>
              <a:t>개수를 선택한 만큼 한 화면에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키워드를 </a:t>
            </a:r>
            <a:r>
              <a:rPr lang="ko-KR" altLang="en-US" sz="1200" b="1" dirty="0">
                <a:solidFill>
                  <a:srgbClr val="FF0000"/>
                </a:solidFill>
              </a:rPr>
              <a:t>입력</a:t>
            </a:r>
            <a:r>
              <a:rPr lang="ko-KR" altLang="en-US" sz="1000" dirty="0">
                <a:solidFill>
                  <a:schemeClr val="tx1"/>
                </a:solidFill>
              </a:rPr>
              <a:t>하고 키워드에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맞는 검색결과물을 </a:t>
            </a:r>
            <a:r>
              <a:rPr lang="ko-KR" altLang="en-US" sz="1200" b="1" dirty="0">
                <a:solidFill>
                  <a:srgbClr val="FF0000"/>
                </a:solidFill>
              </a:rPr>
              <a:t>출력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순서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버튼 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259D5A-5854-4EFF-A334-737BF9C0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41E59-F320-41E9-AD72-F06A9228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0872"/>
            <a:ext cx="6984997" cy="4019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1515C7-FC2C-47EB-9A68-764B1A905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683"/>
            <a:ext cx="6984997" cy="4042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4AFDD9F-A052-47B2-A950-FA0111C08E6D}"/>
              </a:ext>
            </a:extLst>
          </p:cNvPr>
          <p:cNvSpPr/>
          <p:nvPr/>
        </p:nvSpPr>
        <p:spPr>
          <a:xfrm>
            <a:off x="5338619" y="189060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73378A-0EF2-42CB-93D2-D2BD47C9B282}"/>
              </a:ext>
            </a:extLst>
          </p:cNvPr>
          <p:cNvSpPr/>
          <p:nvPr/>
        </p:nvSpPr>
        <p:spPr>
          <a:xfrm>
            <a:off x="4618182" y="22046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54F2B4-BD4B-4AA2-A614-CD005D23265B}"/>
              </a:ext>
            </a:extLst>
          </p:cNvPr>
          <p:cNvSpPr/>
          <p:nvPr/>
        </p:nvSpPr>
        <p:spPr>
          <a:xfrm>
            <a:off x="2918690" y="231357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E060BA-468A-46AE-824F-6E62F062D1D1}"/>
              </a:ext>
            </a:extLst>
          </p:cNvPr>
          <p:cNvSpPr/>
          <p:nvPr/>
        </p:nvSpPr>
        <p:spPr>
          <a:xfrm>
            <a:off x="5606473" y="2347336"/>
            <a:ext cx="267854" cy="25031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EBEF23-8894-41ED-B4B9-1606B8EAFF06}"/>
              </a:ext>
            </a:extLst>
          </p:cNvPr>
          <p:cNvSpPr/>
          <p:nvPr/>
        </p:nvSpPr>
        <p:spPr>
          <a:xfrm>
            <a:off x="3186544" y="392116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F99BA0-3017-4054-A7DF-1E4243F50407}"/>
              </a:ext>
            </a:extLst>
          </p:cNvPr>
          <p:cNvSpPr/>
          <p:nvPr/>
        </p:nvSpPr>
        <p:spPr>
          <a:xfrm>
            <a:off x="5257800" y="4240145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173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통계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5111" y="5193637"/>
            <a:ext cx="10515600" cy="12995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통계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 관리 지점의 </a:t>
            </a:r>
            <a:r>
              <a:rPr lang="ko-KR" altLang="en-US" sz="1600" b="1" dirty="0">
                <a:solidFill>
                  <a:srgbClr val="0070C0"/>
                </a:solidFill>
              </a:rPr>
              <a:t>전체 재고</a:t>
            </a:r>
            <a:r>
              <a:rPr lang="ko-KR" altLang="en-US" sz="1200" dirty="0"/>
              <a:t>의 통합 통계 페이지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buNone/>
            </a:pPr>
            <a:r>
              <a:rPr lang="ko-KR" altLang="en-US" sz="1200" dirty="0"/>
              <a:t>각 대분류 제품 카테고리의 재고현황과 입출고 현황을 다양한 그래프로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각 통계 자료를 사용자가 한 눈에 확인하여 </a:t>
            </a:r>
            <a:r>
              <a:rPr lang="ko-KR" altLang="en-US" sz="1600" b="1" dirty="0">
                <a:solidFill>
                  <a:srgbClr val="0070C0"/>
                </a:solidFill>
              </a:rPr>
              <a:t>정보</a:t>
            </a:r>
            <a:r>
              <a:rPr lang="ko-KR" altLang="en-US" sz="1200" dirty="0"/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수집</a:t>
            </a:r>
            <a:r>
              <a:rPr lang="ko-KR" altLang="en-US" sz="1200" dirty="0"/>
              <a:t>할 수 있도록 의도함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1A77EF-2126-4EA4-862C-E218D989B9BB}"/>
              </a:ext>
            </a:extLst>
          </p:cNvPr>
          <p:cNvSpPr/>
          <p:nvPr/>
        </p:nvSpPr>
        <p:spPr>
          <a:xfrm>
            <a:off x="7823201" y="1139932"/>
            <a:ext cx="3530599" cy="4053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통계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통합 통계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원반</a:t>
            </a:r>
            <a:r>
              <a:rPr lang="ko-KR" altLang="en-US" sz="1000" dirty="0">
                <a:solidFill>
                  <a:schemeClr val="tx1"/>
                </a:solidFill>
              </a:rPr>
              <a:t> 그래프로 비율을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막대</a:t>
            </a:r>
            <a:r>
              <a:rPr lang="ko-KR" altLang="en-US" sz="1000" dirty="0">
                <a:solidFill>
                  <a:schemeClr val="tx1"/>
                </a:solidFill>
              </a:rPr>
              <a:t> 그래프로 비교상수치 차이를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100" b="1" dirty="0">
                <a:solidFill>
                  <a:schemeClr val="tx1"/>
                </a:solidFill>
              </a:rPr>
              <a:t>추가기능 구현중</a:t>
            </a:r>
            <a:r>
              <a:rPr lang="en-US" altLang="ko-KR" sz="1100" b="1" dirty="0">
                <a:solidFill>
                  <a:schemeClr val="tx1"/>
                </a:solidFill>
              </a:rPr>
              <a:t>…</a:t>
            </a:r>
          </a:p>
          <a:p>
            <a:r>
              <a:rPr lang="ko-KR" altLang="en-US" sz="1100" b="1" dirty="0">
                <a:solidFill>
                  <a:schemeClr val="tx1"/>
                </a:solidFill>
              </a:rPr>
              <a:t>다양한 차트로 각종 특정 상황에 대한 통계자료들이 나올 예정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EEF48A-A92C-4097-BF5D-38836890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25F95E-14FA-473E-B98F-C5F13A3E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0" y="1147682"/>
            <a:ext cx="6988089" cy="4039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B210F0A-0EEE-4847-A32B-83DC5D4CE408}"/>
              </a:ext>
            </a:extLst>
          </p:cNvPr>
          <p:cNvSpPr/>
          <p:nvPr/>
        </p:nvSpPr>
        <p:spPr>
          <a:xfrm>
            <a:off x="6717858" y="18516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918CA-7F80-4250-9EEA-BD0347DEF708}"/>
              </a:ext>
            </a:extLst>
          </p:cNvPr>
          <p:cNvSpPr/>
          <p:nvPr/>
        </p:nvSpPr>
        <p:spPr>
          <a:xfrm>
            <a:off x="3085442" y="22473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6FB8321-2021-4C72-A89D-69EC18CC562B}"/>
              </a:ext>
            </a:extLst>
          </p:cNvPr>
          <p:cNvSpPr/>
          <p:nvPr/>
        </p:nvSpPr>
        <p:spPr>
          <a:xfrm>
            <a:off x="4508386" y="28793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D39CE21-6902-49B3-A08C-8DADE340D758}"/>
              </a:ext>
            </a:extLst>
          </p:cNvPr>
          <p:cNvSpPr/>
          <p:nvPr/>
        </p:nvSpPr>
        <p:spPr>
          <a:xfrm>
            <a:off x="3997234" y="2734491"/>
            <a:ext cx="235132" cy="2177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598557"/>
              </p:ext>
            </p:extLst>
          </p:nvPr>
        </p:nvGraphicFramePr>
        <p:xfrm>
          <a:off x="838200" y="1825625"/>
          <a:ext cx="105156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464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5463088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  <a:gridCol w="3986048">
                  <a:extLst>
                    <a:ext uri="{9D8B030D-6E8A-4147-A177-3AD203B41FA5}">
                      <a16:colId xmlns:a16="http://schemas.microsoft.com/office/drawing/2014/main" val="3523149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5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ERPController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public Map&lt;String, String&gt; insertErp( </a:t>
                      </a:r>
                    </a:p>
                    <a:p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 erpDTO,@RequestParam("img") MultipartFile multi)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ERPDTO</a:t>
                      </a:r>
                      <a:r>
                        <a:rPr lang="ko-KR" altLang="en-US"/>
                        <a:t>에 담긴 입력내용을 </a:t>
                      </a:r>
                      <a:r>
                        <a:rPr lang="en-US" altLang="ko-KR"/>
                        <a:t>ERPService</a:t>
                      </a:r>
                      <a:r>
                        <a:rPr lang="ko-KR" altLang="en-US"/>
                        <a:t>에 </a:t>
                      </a:r>
                      <a:r>
                        <a:rPr lang="en-US" altLang="ko-KR"/>
                        <a:t>DB</a:t>
                      </a:r>
                      <a:r>
                        <a:rPr lang="ko-KR" altLang="en-US"/>
                        <a:t>연동 요청을 하는 메소드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ERPServiceImpl</a:t>
                      </a:r>
                      <a:endParaRPr lang="ko-KR" altLang="en-US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public int insertErp( ERPDTO erpDTO, MultipartFile multi 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ERPDTO</a:t>
                      </a:r>
                      <a:r>
                        <a:rPr lang="ko-KR" altLang="en-US"/>
                        <a:t>에 담긴 입력내용을 </a:t>
                      </a:r>
                      <a:r>
                        <a:rPr lang="en-US" altLang="ko-KR"/>
                        <a:t>ERPDAO</a:t>
                      </a:r>
                      <a:r>
                        <a:rPr lang="ko-KR" altLang="en-US"/>
                        <a:t>에 </a:t>
                      </a:r>
                      <a:r>
                        <a:rPr lang="en-US" altLang="ko-KR"/>
                        <a:t>DB</a:t>
                      </a:r>
                      <a:r>
                        <a:rPr lang="ko-KR" altLang="en-US"/>
                        <a:t>연동 요청을 하는 메소드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886436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ERPDAOImpl</a:t>
                      </a:r>
                      <a:endParaRPr lang="ko-KR" altLang="en-US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public int insertErp(ERPDTO erpDTO)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ERPDTO</a:t>
                      </a:r>
                      <a:r>
                        <a:rPr lang="ko-KR" altLang="en-US"/>
                        <a:t>에 담긴 입력내용을 </a:t>
                      </a:r>
                      <a:r>
                        <a:rPr lang="en-US" altLang="ko-KR"/>
                        <a:t>mapper_board</a:t>
                      </a:r>
                      <a:r>
                        <a:rPr lang="ko-KR" altLang="en-US"/>
                        <a:t>를 통해 </a:t>
                      </a:r>
                      <a:r>
                        <a:rPr lang="en-US" altLang="ko-KR"/>
                        <a:t>DB</a:t>
                      </a:r>
                      <a:r>
                        <a:rPr lang="ko-KR" altLang="en-US"/>
                        <a:t>에 입력하는 메소드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9850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838200" y="1324303"/>
            <a:ext cx="2020614" cy="40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메서드</a:t>
            </a:r>
          </a:p>
        </p:txBody>
      </p:sp>
    </p:spTree>
    <p:extLst>
      <p:ext uri="{BB962C8B-B14F-4D97-AF65-F5344CB8AC3E}">
        <p14:creationId xmlns:p14="http://schemas.microsoft.com/office/powerpoint/2010/main" val="3070715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146046"/>
              </p:ext>
            </p:extLst>
          </p:nvPr>
        </p:nvGraphicFramePr>
        <p:xfrm>
          <a:off x="670367" y="1228433"/>
          <a:ext cx="10620737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0707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3912243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  <a:gridCol w="4577787">
                  <a:extLst>
                    <a:ext uri="{9D8B030D-6E8A-4147-A177-3AD203B41FA5}">
                      <a16:colId xmlns:a16="http://schemas.microsoft.com/office/drawing/2014/main" val="971681329"/>
                    </a:ext>
                  </a:extLst>
                </a:gridCol>
              </a:tblGrid>
              <a:tr h="3213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JSP </a:t>
                      </a:r>
                      <a:r>
                        <a:rPr lang="ko-KR" altLang="en-US"/>
                        <a:t>페이지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15154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Allsearch.jsp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plus()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버튼을 눌러 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개씩 입출고 개수 조절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minus()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버튼을 눌러 </a:t>
                      </a:r>
                      <a:r>
                        <a:rPr lang="en-US" altLang="ko-KR"/>
                        <a:t>1</a:t>
                      </a:r>
                      <a:r>
                        <a:rPr lang="ko-KR" altLang="en-US"/>
                        <a:t>개씩 입출고 개수 조절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989868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stock_in()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입력된 개수만큼 입고 기능 실행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45466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stock_out()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입력된 개수만큼 출고 기능 실행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44337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zeroCut(number)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입출고 입력 숫자의 유효성 체크</a:t>
                      </a:r>
                      <a:r>
                        <a:rPr lang="en-US" altLang="ko-KR"/>
                        <a:t>. </a:t>
                      </a:r>
                    </a:p>
                    <a:p>
                      <a:pPr latinLnBrk="1"/>
                      <a:r>
                        <a:rPr lang="ko-KR" altLang="en-US"/>
                        <a:t>비울 경우 </a:t>
                      </a:r>
                      <a:r>
                        <a:rPr lang="en-US" altLang="ko-KR"/>
                        <a:t>0</a:t>
                      </a:r>
                      <a:r>
                        <a:rPr lang="ko-KR" altLang="en-US"/>
                        <a:t>이 들어감</a:t>
                      </a:r>
                      <a:r>
                        <a:rPr lang="en-US" altLang="ko-KR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1772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stock_in_out.jsp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item_reg_show()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제품등록 버튼을 누를 시 제품 등록을 위한 입력 항목을 보여줌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9265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item_reg_hide()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 등록취소 버튼을 누를 시 제품 등록을 위해 보였던 입력 항목을 다시 숨김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5973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item_reg()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제품 등록 항목에 입력된 내용을 </a:t>
                      </a:r>
                      <a:r>
                        <a:rPr lang="en-US" altLang="ko-KR"/>
                        <a:t>DB</a:t>
                      </a:r>
                      <a:r>
                        <a:rPr lang="ko-KR" altLang="en-US"/>
                        <a:t>에 저장하는 기능 실행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3436385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$(".category_code").change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대분류 카테고리 선택시 선택 결과에 맞는 중분류 카테고리를 보여줌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91728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$(".G_sub_category_code").change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중분류 카테고리 선택시 선택 결과에 맞는 소분류 카테고리를 보여줌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52884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670367" y="748937"/>
            <a:ext cx="2020614" cy="40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61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끝마침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6611" y="2843402"/>
            <a:ext cx="6518777" cy="1655618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ko-KR" altLang="en-US" sz="8800" dirty="0">
                <a:latin typeface="굴림" panose="020B0600000101010101" pitchFamily="50" charset="-127"/>
              </a:rPr>
              <a:t> 감사합니다</a:t>
            </a:r>
            <a:r>
              <a:rPr lang="en-US" altLang="ko-KR" sz="8800" dirty="0">
                <a:latin typeface="굴림" panose="020B0600000101010101" pitchFamily="50" charset="-127"/>
              </a:rPr>
              <a:t>!</a:t>
            </a:r>
            <a:endParaRPr lang="ko-KR" altLang="en-US" sz="6600" dirty="0">
              <a:latin typeface="굴림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33931F-914D-4D16-9649-9A151440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5" y="0"/>
            <a:ext cx="680440" cy="6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1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382"/>
            <a:ext cx="10515600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500" dirty="0">
                <a:latin typeface="굴림" panose="020B0600000101010101" pitchFamily="50" charset="-127"/>
              </a:rPr>
              <a:t>프로젝트 선택 동기</a:t>
            </a:r>
            <a:endParaRPr lang="en-US" altLang="ko-KR" sz="2500" dirty="0">
              <a:latin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600" dirty="0">
                <a:latin typeface="굴림" panose="020B0600000101010101" pitchFamily="50" charset="-127"/>
              </a:rPr>
              <a:t>ERP</a:t>
            </a:r>
            <a:r>
              <a:rPr lang="ko-KR" altLang="en-US" sz="16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600" dirty="0">
                <a:latin typeface="굴림" panose="020B0600000101010101" pitchFamily="50" charset="-127"/>
              </a:rPr>
              <a:t>. </a:t>
            </a:r>
            <a:endParaRPr lang="ko-KR" altLang="en-US" sz="1600" dirty="0">
              <a:latin typeface="굴림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838200" y="3916218"/>
            <a:ext cx="10515600" cy="19642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/>
              <a:t>프로젝트 진행 목표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1600" dirty="0"/>
              <a:t>다양하고 세분화된 통합검색기능을 통해 사용자에게 편의성을 제공할 수 있는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게시판 기능 통해 사용자들 간의 원활한 의사소통 및 의사소통 형성과 연계된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사용자에게 개별 및 종합 통계 시스템들을 통한 직관적</a:t>
            </a:r>
            <a:r>
              <a:rPr lang="en-US" altLang="ko-KR" sz="1600" dirty="0"/>
              <a:t>, </a:t>
            </a:r>
            <a:r>
              <a:rPr lang="ko-KR" altLang="en-US" sz="1600" dirty="0"/>
              <a:t>시각적 자료 제공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ED7504-95B8-4272-8202-634E1D2D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15" y="3953164"/>
            <a:ext cx="341666" cy="341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64FFE5-390E-4FE1-AE1B-B0B84821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43" y="1801090"/>
            <a:ext cx="415636" cy="415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DA82D-DA89-48E0-89CF-E3A8F1A72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93" y="121285"/>
            <a:ext cx="498738" cy="4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적용기술 및 개발환경</a:t>
            </a: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F0199CB1-E462-4972-9562-B027CFE59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29433"/>
              </p:ext>
            </p:extLst>
          </p:nvPr>
        </p:nvGraphicFramePr>
        <p:xfrm>
          <a:off x="1206136" y="1059304"/>
          <a:ext cx="9779728" cy="5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864">
                  <a:extLst>
                    <a:ext uri="{9D8B030D-6E8A-4147-A177-3AD203B41FA5}">
                      <a16:colId xmlns:a16="http://schemas.microsoft.com/office/drawing/2014/main" val="344870840"/>
                    </a:ext>
                  </a:extLst>
                </a:gridCol>
                <a:gridCol w="4889864">
                  <a:extLst>
                    <a:ext uri="{9D8B030D-6E8A-4147-A177-3AD203B41FA5}">
                      <a16:colId xmlns:a16="http://schemas.microsoft.com/office/drawing/2014/main" val="3269795540"/>
                    </a:ext>
                  </a:extLst>
                </a:gridCol>
              </a:tblGrid>
              <a:tr h="540000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84557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 Code,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JAVA, JavaScript, CSS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19378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6730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OS : Windows 10 Pro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Service : Apache Tomcat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Framework : Spring,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MyBatis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데이터베이스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Oracle 11g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7972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215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개발도구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Studio, Maven,</a:t>
                      </a:r>
                    </a:p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SQLGate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형상 관리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Git, GitHub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Excel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690614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18D86F2C-6C76-486A-8266-C99CA2171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8" y="1075346"/>
            <a:ext cx="1071563" cy="10715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222057-EF5B-447E-86F6-EA05D80A2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80" y="1153551"/>
            <a:ext cx="915152" cy="9151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F79AFF7-50A3-48DB-83FC-7434D0C91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9" y="1171755"/>
            <a:ext cx="993358" cy="99335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D32D99E-67CC-4C3E-91BA-CB11DEF66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59" y="2146909"/>
            <a:ext cx="1071563" cy="107156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8D853B1-3F6E-4F63-B273-AC45A9E03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8" y="2055553"/>
            <a:ext cx="1293275" cy="129327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115B5AF-11A0-439B-918C-DC1749BEE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22" y="4814285"/>
            <a:ext cx="1377779" cy="124626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0361D12-402C-4854-80A9-4155F3833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86" y="3729081"/>
            <a:ext cx="1625342" cy="8483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DD7C2F4-B46E-43F3-83EB-9D78C86BB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52" y="3703628"/>
            <a:ext cx="1369584" cy="35404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8762F28-D245-4AB4-8959-0A22E2E8D3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69" y="3940638"/>
            <a:ext cx="1412345" cy="658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E412341-A1B8-4731-B68D-606EB47C78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05" y="5131705"/>
            <a:ext cx="1278987" cy="85265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23A6151-940F-4E03-9F54-99D2CD2ED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70" y="3523774"/>
            <a:ext cx="1265979" cy="40606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26C110B-E252-4197-B569-C643EB1AB9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8" y="4310114"/>
            <a:ext cx="940118" cy="49139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893936-FA8E-4B73-A11D-013C851852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00" y="5230973"/>
            <a:ext cx="1369584" cy="77039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9C2D6FD-3C2B-4745-A4C1-4F6C75AED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01" y="1342871"/>
            <a:ext cx="725832" cy="72583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DACC318-87B6-4902-9C95-5986029BDE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63" y="2475480"/>
            <a:ext cx="1723289" cy="9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3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데이터베이스 설계서</a:t>
            </a:r>
            <a:r>
              <a:rPr lang="en-US" altLang="ko-KR" dirty="0"/>
              <a:t>(ERD)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2EEE2D9-1FC9-4E40-A383-1798D6F1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879" y="1260542"/>
            <a:ext cx="2199065" cy="491642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A9E754-8A4D-47D4-B324-D86178CE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8" y="125641"/>
            <a:ext cx="623296" cy="623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AB93CB-A22F-4E76-A0BE-C66DA687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537C03-7678-4C27-858E-38CA3879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048425" cy="1228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C5640E-1A5F-4A6D-8168-FBB27E57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2545646"/>
            <a:ext cx="3029373" cy="12288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EE839C-7AD4-4F60-AC4B-CD2DA9BC8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5131644"/>
            <a:ext cx="3734321" cy="1228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9AEC86-CD01-4B3E-B6F2-0BD4A32A4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7"/>
            <a:ext cx="3343742" cy="1228896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D24865A-D143-4D5A-BE66-FE423C08CDD2}"/>
              </a:ext>
            </a:extLst>
          </p:cNvPr>
          <p:cNvSpPr/>
          <p:nvPr/>
        </p:nvSpPr>
        <p:spPr>
          <a:xfrm>
            <a:off x="2198662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D4106F9-15C4-47A3-8813-71DB7AD57C0E}"/>
              </a:ext>
            </a:extLst>
          </p:cNvPr>
          <p:cNvSpPr/>
          <p:nvPr/>
        </p:nvSpPr>
        <p:spPr>
          <a:xfrm>
            <a:off x="1482436" y="263199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9A1FC6-6A91-458F-9709-B59F7F7786BD}"/>
              </a:ext>
            </a:extLst>
          </p:cNvPr>
          <p:cNvSpPr/>
          <p:nvPr/>
        </p:nvSpPr>
        <p:spPr>
          <a:xfrm>
            <a:off x="1482436" y="3912161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9C69CC-3379-4CAC-9A62-EF2E773794E7}"/>
              </a:ext>
            </a:extLst>
          </p:cNvPr>
          <p:cNvSpPr/>
          <p:nvPr/>
        </p:nvSpPr>
        <p:spPr>
          <a:xfrm>
            <a:off x="2189136" y="520553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33487C8-BA16-4339-93B3-01BC612F0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31221"/>
              </p:ext>
            </p:extLst>
          </p:nvPr>
        </p:nvGraphicFramePr>
        <p:xfrm>
          <a:off x="4890989" y="1252644"/>
          <a:ext cx="6472412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73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574674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ID_CATEGORIES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_Categories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COLOR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컬러에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05564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③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BRAND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상표에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④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ENERGY_GRADE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전력 소비 등급에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83108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268EE13B-35C5-46CC-90C6-53F480D6F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C3B533B-B8CC-42D0-B10B-47111DCC5113}"/>
              </a:ext>
            </a:extLst>
          </p:cNvPr>
          <p:cNvSpPr/>
          <p:nvPr/>
        </p:nvSpPr>
        <p:spPr>
          <a:xfrm>
            <a:off x="4992668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CA7E54-F776-4AFE-81E0-6123B86E9AF4}"/>
              </a:ext>
            </a:extLst>
          </p:cNvPr>
          <p:cNvSpPr/>
          <p:nvPr/>
        </p:nvSpPr>
        <p:spPr>
          <a:xfrm>
            <a:off x="4988463" y="294952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3ADD350-1C6F-4C1B-8405-F9F527B17C30}"/>
              </a:ext>
            </a:extLst>
          </p:cNvPr>
          <p:cNvSpPr/>
          <p:nvPr/>
        </p:nvSpPr>
        <p:spPr>
          <a:xfrm>
            <a:off x="4979640" y="412133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8ABD97-F871-4F49-A932-7CACD47B5592}"/>
              </a:ext>
            </a:extLst>
          </p:cNvPr>
          <p:cNvSpPr/>
          <p:nvPr/>
        </p:nvSpPr>
        <p:spPr>
          <a:xfrm>
            <a:off x="4979640" y="529314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4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118B0C-6AD7-4BB0-BF42-EC8CDE6A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905795" cy="1514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00E7DC-44BA-4959-A28A-EB442F45E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417253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9180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76036A8-1BCC-497F-B534-1F3C0480F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828FDEB-15F6-4785-9FF2-EAB1374E85FA}"/>
              </a:ext>
            </a:extLst>
          </p:cNvPr>
          <p:cNvSpPr/>
          <p:nvPr/>
        </p:nvSpPr>
        <p:spPr>
          <a:xfrm>
            <a:off x="6202632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364122-7A81-43CD-9D8C-54D306B7917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7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B7E954-33FF-4621-89FB-ABA956CF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3395CE-79E1-4A89-9DE3-0A8B19F63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D9AB39B-2925-4C7C-8D48-860E5D7912C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7C8A9021-82D2-416A-B6D6-C61474612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93054"/>
              </p:ext>
            </p:extLst>
          </p:nvPr>
        </p:nvGraphicFramePr>
        <p:xfrm>
          <a:off x="5366328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7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7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가전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가전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FD48591F-98E0-4061-86CE-AEDCA0E569F2}"/>
              </a:ext>
            </a:extLst>
          </p:cNvPr>
          <p:cNvSpPr/>
          <p:nvPr/>
        </p:nvSpPr>
        <p:spPr>
          <a:xfrm>
            <a:off x="5472959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3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4960</Words>
  <Application>Microsoft Office PowerPoint</Application>
  <PresentationFormat>와이드스크린</PresentationFormat>
  <Paragraphs>801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굴림</vt:lpstr>
      <vt:lpstr>맑은 고딕</vt:lpstr>
      <vt:lpstr>Arial</vt:lpstr>
      <vt:lpstr>Wingdings</vt:lpstr>
      <vt:lpstr>Office 테마</vt:lpstr>
      <vt:lpstr>4조 새벽코딩   </vt:lpstr>
      <vt:lpstr> ※.목차</vt:lpstr>
      <vt:lpstr>1. 팀원 및 역할 소개</vt:lpstr>
      <vt:lpstr>2. 프로젝트 개요</vt:lpstr>
      <vt:lpstr>3. 적용기술 및 개발환경</vt:lpstr>
      <vt:lpstr>4. 데이터베이스 설계서(ERD)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기능 구현</vt:lpstr>
      <vt:lpstr>기능 구현</vt:lpstr>
      <vt:lpstr>끝마침.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새벽코딩</dc:title>
  <dc:creator>kosmo</dc:creator>
  <cp:lastModifiedBy>장영일</cp:lastModifiedBy>
  <cp:revision>211</cp:revision>
  <dcterms:created xsi:type="dcterms:W3CDTF">2021-10-15T07:29:04Z</dcterms:created>
  <dcterms:modified xsi:type="dcterms:W3CDTF">2021-10-19T02:28:39Z</dcterms:modified>
</cp:coreProperties>
</file>